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79" r:id="rId3"/>
    <p:sldId id="419" r:id="rId4"/>
    <p:sldId id="420" r:id="rId5"/>
    <p:sldId id="421" r:id="rId6"/>
    <p:sldId id="427" r:id="rId7"/>
    <p:sldId id="424" r:id="rId8"/>
    <p:sldId id="428" r:id="rId9"/>
    <p:sldId id="429" r:id="rId10"/>
    <p:sldId id="430" r:id="rId11"/>
    <p:sldId id="432" r:id="rId12"/>
    <p:sldId id="434" r:id="rId13"/>
    <p:sldId id="435" r:id="rId14"/>
    <p:sldId id="438" r:id="rId15"/>
    <p:sldId id="441" r:id="rId16"/>
    <p:sldId id="442" r:id="rId17"/>
    <p:sldId id="443" r:id="rId18"/>
    <p:sldId id="445" r:id="rId19"/>
    <p:sldId id="439" r:id="rId20"/>
    <p:sldId id="440" r:id="rId21"/>
    <p:sldId id="268" r:id="rId22"/>
    <p:sldId id="446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685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9168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209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70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1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221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914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3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477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9868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390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75000"/>
              </a:schemeClr>
            </a:gs>
            <a:gs pos="95000">
              <a:srgbClr val="00B0F0"/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1DF9-5F76-405B-836D-49F6AA91AE48}" type="datetimeFigureOut">
              <a:rPr lang="cs-CZ" smtClean="0"/>
              <a:t>24.03.2026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5BE31-BABD-4700-94D3-4A989DA23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11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ubos.calda@pcr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7" name="Rectangle 316">
            <a:extLst>
              <a:ext uri="{FF2B5EF4-FFF2-40B4-BE49-F238E27FC236}">
                <a16:creationId xmlns:a16="http://schemas.microsoft.com/office/drawing/2014/main" id="{C5772175-955A-4811-B3D9-A03023BEFF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80619" y="381383"/>
            <a:ext cx="6858000" cy="6095233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Rectangle 320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24724" y="126724"/>
            <a:ext cx="6346209" cy="6113044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792937" y="2554938"/>
            <a:ext cx="2501979" cy="6104139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5" name="Oval 324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1245782" y="1257085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85457" y="385455"/>
            <a:ext cx="6858001" cy="6087091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Rectangle 328">
            <a:extLst>
              <a:ext uri="{FF2B5EF4-FFF2-40B4-BE49-F238E27FC236}">
                <a16:creationId xmlns:a16="http://schemas.microsoft.com/office/drawing/2014/main" id="{00C86EF7-5EC4-4682-A7BD-444DA49164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6760" y="10141"/>
            <a:ext cx="5608469" cy="6858864"/>
          </a:xfrm>
          <a:prstGeom prst="rect">
            <a:avLst/>
          </a:prstGeom>
          <a:gradFill>
            <a:gsLst>
              <a:gs pos="21000">
                <a:schemeClr val="accent1">
                  <a:lumMod val="75000"/>
                  <a:alpha val="6000"/>
                </a:schemeClr>
              </a:gs>
              <a:gs pos="99000">
                <a:schemeClr val="accent1">
                  <a:lumMod val="50000"/>
                  <a:alpha val="33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52500" y="457199"/>
            <a:ext cx="4494652" cy="3465177"/>
          </a:xfrm>
        </p:spPr>
        <p:txBody>
          <a:bodyPr anchor="b">
            <a:normAutofit/>
          </a:bodyPr>
          <a:lstStyle/>
          <a:p>
            <a:pPr algn="l"/>
            <a:r>
              <a:rPr lang="cs-CZ" sz="3700" b="1" dirty="0">
                <a:solidFill>
                  <a:srgbClr val="FFFFFF"/>
                </a:solidFill>
              </a:rPr>
              <a:t>Krajské ředitelství policie ČR Pardubického kraje, Odbor služby pro zbraně a bezpečnostní materiál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52499" y="4745318"/>
            <a:ext cx="4506605" cy="1266530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rgbClr val="FFFFFF"/>
                </a:solidFill>
              </a:rPr>
              <a:t>Prezentace pro OMS</a:t>
            </a:r>
            <a:endParaRPr lang="cs-CZ" sz="2000" dirty="0">
              <a:solidFill>
                <a:srgbClr val="FFFFFF"/>
              </a:solidFill>
            </a:endParaRPr>
          </a:p>
        </p:txBody>
      </p:sp>
      <p:pic>
        <p:nvPicPr>
          <p:cNvPr id="6" name="Obrázek 5" descr="Obsah obrázku klipart, design, ilustrace, kreslené&#10;&#10;Popis byl vytvořen automaticky">
            <a:extLst>
              <a:ext uri="{FF2B5EF4-FFF2-40B4-BE49-F238E27FC236}">
                <a16:creationId xmlns:a16="http://schemas.microsoft.com/office/drawing/2014/main" id="{237A9D93-8BDD-9F32-2C21-17639DB885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0" r="4181"/>
          <a:stretch>
            <a:fillRect/>
          </a:stretch>
        </p:blipFill>
        <p:spPr>
          <a:xfrm>
            <a:off x="7101840" y="1028701"/>
            <a:ext cx="4033520" cy="4833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703091"/>
      </p:ext>
    </p:extLst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Evropský zbrojní pas § 102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320699"/>
            <a:ext cx="11417690" cy="553730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EZP vydané podle 119/2002 Sb., platí i po novém roce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EZP vydává KŘP PČR osobě, která: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má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místo pobytu na území České republiky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oprávněným (hlavním i vedlejším) držitelem zbraně (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bez ohledu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na kategorii)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zcela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výjimečně lze zapsat i jiný předmět, jde-li o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předmět, který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jiný členský stát považuje za zbraň (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meče, halapartny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…)</a:t>
            </a: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55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Prokazování oprávnění § 146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320699"/>
            <a:ext cx="11417690" cy="553730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Papírové doklady jsou </a:t>
            </a:r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zrušeny</a:t>
            </a:r>
          </a:p>
          <a:p>
            <a:pPr marL="0" indent="0">
              <a:buNone/>
            </a:pPr>
            <a:endParaRPr lang="cs-CZ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u="sng" dirty="0">
                <a:latin typeface="Arial" panose="020B0604020202020204" pitchFamily="34" charset="0"/>
                <a:cs typeface="Arial" panose="020B0604020202020204" pitchFamily="34" charset="0"/>
              </a:rPr>
              <a:t>Existující oprávnění lze prokázat: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prostřednictvím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elektronického přístupu se zaručenou identitou,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předložením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zbrojního listu spolu s předložením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občanského průkazu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 cestovního pasu nebo obdobného dokladu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před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krajským ředitelstvím policie nebo Policejním prezidiem,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které oprávnění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ověří, a to popřípadě i na žádost osob, které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navzájem chtějí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oprávnění prokázat,</a:t>
            </a:r>
          </a:p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před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držitelem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zbrojní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licence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nebo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předložením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evropského zbrojního pasu vydávaného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Českou republikou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304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Zbrojní list § 147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597432"/>
            <a:ext cx="11417690" cy="5260568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Zbrojní list je ověřeným výstupem z informačního systému veřejné správy,</a:t>
            </a:r>
          </a:p>
          <a:p>
            <a:pPr marL="0" indent="0">
              <a:buNone/>
            </a:pP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Uvádí se v něm: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soupis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všech oprávnění, která jsou zapsaná v CRZ,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každá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zbraň podléhající registraci nebo zbraň kategorie PO, jejichž je daná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osoba držitelem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, hlavním držitelem nebo vedlejším držitelem, a</a:t>
            </a:r>
          </a:p>
          <a:p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údaj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o dni vzniku oprávnění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ZL bude buď úplný výpis všech údajů nebo jen částečný – jak si bude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přát držitel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Zbrojní 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list vydá: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kontaktní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místo veřejné správy – (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CzechPoint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krajské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ředitelství policie (služba pro zbraně)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zbrojní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list se zpřístupňuje prostřednictvím portálu veřejné správy/ (Portál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občana zbojní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list se stáhne ve formátu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mít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datovou schránku a používat Portál občana není povinnost fyzické osoby!</a:t>
            </a:r>
            <a:endParaRPr lang="cs-CZ" alt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79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Prokazování oprávnění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597432"/>
            <a:ext cx="11417690" cy="5260568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Myslivecká stráž a organizátor honu – NE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Povinnost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kontroly zbrojních průkazů byla ze zákona o myslivosti bez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náhrady vypuštěna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Před policií? – NE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PČR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lustruje v policejních databázích, včetně CRZ (max. předložím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občanský průkaz)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Při nákupu zbraně u obchodníka? – NE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Držitel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ZL pracuje v CRZ (ukážu občanský průkaz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Při převodu zbraně mezi dvěma držiteli ZO? ANO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ukážu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svůj zbrojní list (úplný nebo částečný) + občanský průkaz,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nebo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ukážu svůj evropský zbrojní pas,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nebo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se necháme prověřit u obchodníka,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nebo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se necháme prověřit u Služby pro zbraně PČR</a:t>
            </a:r>
            <a:endParaRPr lang="cs-CZ" alt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85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Formuláře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597432"/>
            <a:ext cx="11417690" cy="5260568"/>
          </a:xfrm>
        </p:spPr>
        <p:txBody>
          <a:bodyPr anchor="ctr">
            <a:normAutofit/>
          </a:bodyPr>
          <a:lstStyle/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interaktivní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formuláře budou na Podacím portále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MV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půjde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je vyplnit a odeslat přímo, nebo si je stáhnout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vypsat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off-line (propiskou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aslat půjdou buď přímo z podacího portálu MV nebo datovou schránkou</a:t>
            </a:r>
          </a:p>
          <a:p>
            <a:pPr marL="0" indent="0">
              <a:buNone/>
            </a:pPr>
            <a:endParaRPr lang="cs-CZ" alt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ro přihlášení do podacího portálu MV postačuje bankovní identita (internetové bankovnictví)</a:t>
            </a: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60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Cena vydání zbrojního listu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597432"/>
            <a:ext cx="11417690" cy="5260568"/>
          </a:xfrm>
        </p:spPr>
        <p:txBody>
          <a:bodyPr anchor="ctr"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d) Vydání ověřeného výstupu z informačního veřejné správy </a:t>
            </a: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100 Kč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za první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stránku </a:t>
            </a:r>
          </a:p>
          <a:p>
            <a:pPr marL="0" indent="0">
              <a:buNone/>
            </a:pP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50 Kč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za každou další i započatou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stránku</a:t>
            </a: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Správní úřad může snížit poplatek za vydání ověřeného výstupu z informačního systému veřejné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správy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až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 90 % z částky podle písmene d) této položky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Týká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se tištění zbrojních listů na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CzechPointu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a u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PČR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Pokud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si osoba stáhne zbrojní list přes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Portál občana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 je to zdarma!</a:t>
            </a: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11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Správní poplatky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597432"/>
            <a:ext cx="11417690" cy="526056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Položka 30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1. Přijetí žádosti o vydání zbrojního oprávnění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			Kč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3 000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2. Přijetí žádosti o jmenování zkušebním komisařem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		Kč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600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3. Přijetí žádosti o vydání zbrojní licence za každou skupinu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		Kč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3 000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4. Přijetí žádosti o vydání výjimky kategorie R1,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R2, S1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nebo S2 nebo povolení kategorie R3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Kč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5. Přijetí žádosti o zápis způsobilé osoby do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centrálního registru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zbraní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Kč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6. Přijetí žádosti o povolení provozovat střelnici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			Kč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3 000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7. Přijetí žádosti o povolení nevratné úpravy zbraně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		Kč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8. Přijetí žádosti o vydání zbrojního průvodního listu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		Kč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9. Přijetí žádosti o vydání nebo prodloužení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evropského zbrojního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pasu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		Kč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Osvobození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Od poplatku podle bodů 4 a 5 této položky je osvobozeno podání, které žadatel činí elektronickým přístupem se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zaručenou identitou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s-CZ" alt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440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Prodloužení zbrojního oprávnění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597432"/>
            <a:ext cx="11417690" cy="5260568"/>
          </a:xfrm>
        </p:spPr>
        <p:txBody>
          <a:bodyPr anchor="ctr">
            <a:normAutofit/>
          </a:bodyPr>
          <a:lstStyle/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zbrojní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oprávnění je na dobu neurčitou, neprodlužuje se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držitel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musí dodávat posudek o zdravotní způsobilosti každých 5 let (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nejpozději ke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dni uplynutí platnosti předchozího posudku)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poprvé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policie držitele k dodání posudku vyzve, další roky si to už musí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každý hlídat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sám (nastavte si ta avíza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 portálu občana)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Příklad č. 1:</a:t>
            </a: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ZP mi byl vydán 1.10. 2024 – posudek musím dodat do 1. 10. 2029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Příklad č. 2:</a:t>
            </a:r>
          </a:p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ZP mi byl vydán 29. 9. 2020 – posudek musím dodat do 29. 2. 2030</a:t>
            </a: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83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Zánik trestnosti nedovoleného ozbrojování (amnestie)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597432"/>
            <a:ext cx="11417690" cy="5260568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Trestní odpovědnost za trestný čin nedovoleného ozbrojování zaniká, jestliže pachatel dobrovolně ve lhůtě 6 měsíců ode dne nabytí účinnosti tohoto zákona předá policii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zbraň nebo střelivo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které neoprávněně přechovával; policie vydá o převzetí potvrzení. Pokud zbraň nebo střelivo není nástrojem trestné činnosti nebo výnosem z trestné činnosti, je ten, kdo je podle věty první policii předal, oprávněn do 6 měsíců ode dne doručení výzvy krajského ředitelství policie požádat o vydání příslušného oprávnění k nakládání s takovou zbraní nebo střelivem nebo je převést do vlastnictví státu; jinak se použije § 125 obdobně</a:t>
            </a:r>
            <a:r>
              <a:rPr lang="cs-CZ" sz="2400" dirty="0"/>
              <a:t>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78225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Myslivecká stráž § 14 zákona o myslivosti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597432"/>
            <a:ext cx="11417690" cy="5260568"/>
          </a:xfrm>
        </p:spPr>
        <p:txBody>
          <a:bodyPr anchor="ctr"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zrušeno oprávnění myslivecké stráže požadovat předložení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zbrojního průkazu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 průkazu zbraně od osob, které jsou v honitbě se zbraní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nebo jinou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loveckou výstrojí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myslivecká stráž je při své činnosti oprávněna nosit zbraň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viditelně (ano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dlouhou i krátkou)</a:t>
            </a: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5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změny zákonů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597432"/>
            <a:ext cx="11417690" cy="5047208"/>
          </a:xfrm>
        </p:spPr>
        <p:txBody>
          <a:bodyPr anchor="ctr">
            <a:normAutofit/>
          </a:bodyPr>
          <a:lstStyle/>
          <a:p>
            <a:pPr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Zákon o zbraních -  č. 90/2024 Sb.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Zákon o munici  -    č. 91/2024 Sb. 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Dne 16.4.2024 vyhlášeny ve Sbírce zákonů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Některé změny byly do zákonů ještě vloženy zákonem č. 220/2025 Sb. (tzv. změnový zákon)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platí zákon č. 14/2021 Sb., nadstavbový zákon.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Doplňuje je zákon č. 12/2020 Sb., o právu na digitální služby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povinnost orgánů veřejné moci poskytovat digitální služby a přijímat digitální úkony 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další podzákonné předpisy upravující podmínky</a:t>
            </a:r>
          </a:p>
          <a:p>
            <a:pPr marL="0" indent="0">
              <a:buNone/>
            </a:pPr>
            <a:endParaRPr lang="cs-CZ" sz="1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95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Zakázané způsoby lovu dle zákona o myslivosti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597432"/>
            <a:ext cx="11417690" cy="5260568"/>
          </a:xfrm>
        </p:spPr>
        <p:txBody>
          <a:bodyPr anchor="ctr"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zrušen zákaz lovit s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noktovizory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povolena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dostřelná rána vhodnou krátkou zbraní (zejména musí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mít dostatečnou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energii střely, musí umožňovat odpovídající zamíření atd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spárkatou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zvěř v odchytovém zařízení lze střílet i vhodnou krátkou zbraní</a:t>
            </a: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376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669" y="159391"/>
            <a:ext cx="3800304" cy="4345497"/>
          </a:xfrm>
        </p:spPr>
        <p:txBody>
          <a:bodyPr anchor="b">
            <a:normAutofit/>
          </a:bodyPr>
          <a:lstStyle/>
          <a:p>
            <a:pPr algn="r"/>
            <a:r>
              <a:rPr lang="cs-CZ" sz="40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Kontakty na kontaktní místa OSZBM Pardubického kraje</a:t>
            </a:r>
            <a:endParaRPr lang="cs-CZ" sz="40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581727" y="755944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cs-CZ" dirty="0">
                <a:cs typeface="Arial" panose="020B0604020202020204" pitchFamily="34" charset="0"/>
              </a:rPr>
              <a:t>Odbor služby pro zbraně a bezpečnostní materiál</a:t>
            </a:r>
          </a:p>
          <a:p>
            <a:pPr>
              <a:defRPr/>
            </a:pPr>
            <a:r>
              <a:rPr lang="cs-CZ" dirty="0">
                <a:cs typeface="Arial" panose="020B0604020202020204" pitchFamily="34" charset="0"/>
              </a:rPr>
              <a:t>   plk. Ing. Rostislav Březina – vedoucí odboru</a:t>
            </a:r>
          </a:p>
          <a:p>
            <a:pPr>
              <a:defRPr/>
            </a:pPr>
            <a:r>
              <a:rPr lang="cs-CZ" dirty="0">
                <a:cs typeface="Arial" panose="020B0604020202020204" pitchFamily="34" charset="0"/>
              </a:rPr>
              <a:t>  - 974 561 300</a:t>
            </a:r>
          </a:p>
          <a:p>
            <a:pPr>
              <a:defRPr/>
            </a:pPr>
            <a:endParaRPr lang="cs-CZ" dirty="0" smtClean="0">
              <a:cs typeface="Arial" panose="020B0604020202020204" pitchFamily="34" charset="0"/>
            </a:endParaRPr>
          </a:p>
          <a:p>
            <a:pPr>
              <a:defRPr/>
            </a:pPr>
            <a:endParaRPr lang="cs-CZ" dirty="0">
              <a:cs typeface="Arial" panose="020B0604020202020204" pitchFamily="34" charset="0"/>
            </a:endParaRPr>
          </a:p>
          <a:p>
            <a:pPr>
              <a:defRPr/>
            </a:pPr>
            <a:r>
              <a:rPr lang="cs-CZ" dirty="0">
                <a:cs typeface="Arial" panose="020B0604020202020204" pitchFamily="34" charset="0"/>
              </a:rPr>
              <a:t>Kontaktní místo Pardubice (Chrudim)</a:t>
            </a:r>
          </a:p>
          <a:p>
            <a:pPr>
              <a:defRPr/>
            </a:pPr>
            <a:r>
              <a:rPr lang="cs-CZ" dirty="0">
                <a:cs typeface="Arial" panose="020B0604020202020204" pitchFamily="34" charset="0"/>
              </a:rPr>
              <a:t>   npor. Miloš Záleský, </a:t>
            </a:r>
            <a:r>
              <a:rPr lang="cs-CZ" dirty="0" err="1">
                <a:cs typeface="Arial" panose="020B0604020202020204" pitchFamily="34" charset="0"/>
              </a:rPr>
              <a:t>DiS</a:t>
            </a:r>
            <a:r>
              <a:rPr lang="cs-CZ" dirty="0">
                <a:cs typeface="Arial" panose="020B0604020202020204" pitchFamily="34" charset="0"/>
              </a:rPr>
              <a:t>. – vedoucí kontaktního místa</a:t>
            </a:r>
          </a:p>
          <a:p>
            <a:pPr>
              <a:defRPr/>
            </a:pPr>
            <a:r>
              <a:rPr lang="cs-CZ" dirty="0">
                <a:cs typeface="Arial" panose="020B0604020202020204" pitchFamily="34" charset="0"/>
              </a:rPr>
              <a:t>   - 974 566 </a:t>
            </a:r>
            <a:r>
              <a:rPr lang="cs-CZ" dirty="0" smtClean="0">
                <a:cs typeface="Arial" panose="020B0604020202020204" pitchFamily="34" charset="0"/>
              </a:rPr>
              <a:t>300</a:t>
            </a:r>
          </a:p>
          <a:p>
            <a:pPr>
              <a:defRPr/>
            </a:pPr>
            <a:endParaRPr lang="cs-CZ" u="sng" dirty="0">
              <a:cs typeface="Arial" panose="020B0604020202020204" pitchFamily="34" charset="0"/>
            </a:endParaRPr>
          </a:p>
          <a:p>
            <a:pPr>
              <a:defRPr/>
            </a:pPr>
            <a:endParaRPr lang="cs-CZ" u="sng" dirty="0">
              <a:cs typeface="Arial" panose="020B0604020202020204" pitchFamily="34" charset="0"/>
            </a:endParaRPr>
          </a:p>
          <a:p>
            <a:pPr>
              <a:defRPr/>
            </a:pPr>
            <a:endParaRPr lang="cs-CZ" dirty="0">
              <a:cs typeface="Arial" panose="020B0604020202020204" pitchFamily="34" charset="0"/>
            </a:endParaRPr>
          </a:p>
          <a:p>
            <a:pPr>
              <a:defRPr/>
            </a:pPr>
            <a:r>
              <a:rPr lang="cs-CZ" dirty="0">
                <a:cs typeface="Arial" panose="020B0604020202020204" pitchFamily="34" charset="0"/>
              </a:rPr>
              <a:t>Kontaktní místo Svitavy (Ústí nad Orlicí)</a:t>
            </a:r>
          </a:p>
          <a:p>
            <a:pPr>
              <a:defRPr/>
            </a:pPr>
            <a:r>
              <a:rPr lang="cs-CZ" dirty="0">
                <a:cs typeface="Arial" panose="020B0604020202020204" pitchFamily="34" charset="0"/>
              </a:rPr>
              <a:t>   npor. Bc. Martin </a:t>
            </a:r>
            <a:r>
              <a:rPr lang="cs-CZ" dirty="0" err="1">
                <a:cs typeface="Arial" panose="020B0604020202020204" pitchFamily="34" charset="0"/>
              </a:rPr>
              <a:t>Hanyk</a:t>
            </a:r>
            <a:r>
              <a:rPr lang="cs-CZ" dirty="0">
                <a:cs typeface="Arial" panose="020B0604020202020204" pitchFamily="34" charset="0"/>
              </a:rPr>
              <a:t> – vedoucí kontaktního místa</a:t>
            </a:r>
          </a:p>
          <a:p>
            <a:pPr>
              <a:defRPr/>
            </a:pPr>
            <a:r>
              <a:rPr lang="cs-CZ" dirty="0">
                <a:cs typeface="Arial" panose="020B0604020202020204" pitchFamily="34" charset="0"/>
              </a:rPr>
              <a:t>   - 974 578 300</a:t>
            </a:r>
            <a:endParaRPr lang="cs-CZ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913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3100" b="1" dirty="0">
                <a:solidFill>
                  <a:srgbClr val="FFFFFF"/>
                </a:solidFill>
              </a:rPr>
              <a:t>V případě jakékoliv dotazu nebo v případě žádosti o součinnost nás kontaktujte na uvedených kontaktech.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81727" y="2030136"/>
            <a:ext cx="4520328" cy="4588778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endParaRPr lang="cs-CZ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sz="2000" dirty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>
                <a:sym typeface="Wingdings" panose="05000000000000000000" pitchFamily="2" charset="2"/>
              </a:rPr>
              <a:t>kpt. Mgr. Luboš Calda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>
                <a:sym typeface="Wingdings" panose="05000000000000000000" pitchFamily="2" charset="2"/>
              </a:rPr>
              <a:t>974 578 300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>
                <a:sym typeface="Wingdings" panose="05000000000000000000" pitchFamily="2" charset="2"/>
              </a:rPr>
              <a:t>724 025 398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>
                <a:sym typeface="Wingdings" panose="05000000000000000000" pitchFamily="2" charset="2"/>
                <a:hlinkClick r:id="rId2"/>
              </a:rPr>
              <a:t>l</a:t>
            </a:r>
            <a:r>
              <a:rPr lang="cs-CZ" sz="2000" dirty="0" smtClean="0">
                <a:sym typeface="Wingdings" panose="05000000000000000000" pitchFamily="2" charset="2"/>
                <a:hlinkClick r:id="rId2"/>
              </a:rPr>
              <a:t>ubos.calda@pcr.cz</a:t>
            </a:r>
            <a:endParaRPr lang="cs-CZ" sz="2000" dirty="0" smtClean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 smtClean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 smtClean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 smtClean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 smtClean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 smtClean="0"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15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 prezentaci byly použity materiály ze školení MV.</a:t>
            </a:r>
            <a:endParaRPr lang="cs-CZ" sz="15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6" name="Obrázek 5" descr="Obsah obrázku klipart, design, ilustrace, kreslené&#10;&#10;Popis byl vytvořen automaticky">
            <a:extLst>
              <a:ext uri="{FF2B5EF4-FFF2-40B4-BE49-F238E27FC236}">
                <a16:creationId xmlns:a16="http://schemas.microsoft.com/office/drawing/2014/main" id="{62DB1577-3D6D-5F9C-0335-14BA960F3D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" r="3120"/>
          <a:stretch/>
        </p:blipFill>
        <p:spPr>
          <a:xfrm>
            <a:off x="8109502" y="1317566"/>
            <a:ext cx="3615776" cy="4234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91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Další legislativní změny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597431"/>
            <a:ext cx="11417690" cy="4232917"/>
          </a:xfrm>
        </p:spPr>
        <p:txBody>
          <a:bodyPr anchor="ctr">
            <a:normAutofit lnSpcReduction="10000"/>
          </a:bodyPr>
          <a:lstStyle/>
          <a:p>
            <a:pPr>
              <a:spcBef>
                <a:spcPct val="0"/>
              </a:spcBef>
              <a:buFontTx/>
              <a:buNone/>
            </a:pP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alt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Nařízení vlády 187/2025 Sb. o technických požadavcích na zbraně, střelivo a zabezpečení</a:t>
            </a:r>
          </a:p>
          <a:p>
            <a:pPr marL="285750" indent="-285750">
              <a:defRPr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Nařízení vlády 238/2025 Sb., o provádění zkoušek podle zákona o zbraních a střelivu</a:t>
            </a:r>
          </a:p>
          <a:p>
            <a:pPr marL="285750" indent="-285750">
              <a:defRPr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Nařízení vlády 351/2025 Sb., o stanovení seznamu nemocí</a:t>
            </a:r>
          </a:p>
          <a:p>
            <a:pPr marL="285750" indent="-285750">
              <a:defRPr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Vyhláška 444/2024 Sb. o zdravotnické dokumentaci (náležitosti posudku)</a:t>
            </a:r>
          </a:p>
          <a:p>
            <a:pPr marL="0" indent="0">
              <a:buNone/>
            </a:pPr>
            <a:endParaRPr lang="cs-CZ" sz="1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25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změny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770077"/>
            <a:ext cx="11417690" cy="4437776"/>
          </a:xfrm>
        </p:spPr>
        <p:txBody>
          <a:bodyPr anchor="ctr">
            <a:noAutofit/>
          </a:bodyPr>
          <a:lstStyle/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zbrojní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průkazy se mění na zbrojní oprávnění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redukce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skupin zbrojních oprávnění (zbrojních průkazů) z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2 a skupin zbrojních licencí z 10 na 3</a:t>
            </a:r>
          </a:p>
          <a:p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zbrojní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oprávnění je na dobu neurčitou (ale posudek </a:t>
            </a:r>
            <a:r>
              <a:rPr lang="pl-PL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zdravotní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způsobilosti dodávám každých 5 let)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zrušení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„papírových“ dokladů - kromě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evropského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zbrojního 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pasu (nikam se neodevzdávají)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jinak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označené kategorie zbraní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možnost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elektronické komunikace preferována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odpadne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řada administrativních povinností (a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správních poplatků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podat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žádost, provést registraci, ohlášení atd. lze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na jakémkoliv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pracovišti služby pro zbraně PČR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43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Zbrojní oprávnění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241571"/>
            <a:ext cx="11417690" cy="5461234"/>
          </a:xfrm>
        </p:spPr>
        <p:txBody>
          <a:bodyPr anchor="ctr">
            <a:norm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alt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Both"/>
              <a:defRPr/>
            </a:pPr>
            <a:endParaRPr lang="cs-CZ" sz="1200" dirty="0">
              <a:cs typeface="Arial" panose="020B0604020202020204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44392" y="1711354"/>
            <a:ext cx="89996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Zbrojní oprávnění bude vydáváno na dobu neurčitou.</a:t>
            </a:r>
          </a:p>
          <a:p>
            <a:pPr algn="just">
              <a:spcBef>
                <a:spcPct val="0"/>
              </a:spcBef>
            </a:pPr>
            <a:r>
              <a:rPr lang="cs-CZ" alt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Držitel bude dokládat zdravotní způsobilost každých 5 let a 1x za 10 let předkládat zbraně.</a:t>
            </a: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095657"/>
              </p:ext>
            </p:extLst>
          </p:nvPr>
        </p:nvGraphicFramePr>
        <p:xfrm>
          <a:off x="1007583" y="2438341"/>
          <a:ext cx="7561263" cy="2805114"/>
        </p:xfrm>
        <a:graphic>
          <a:graphicData uri="http://schemas.openxmlformats.org/drawingml/2006/table">
            <a:tbl>
              <a:tblPr/>
              <a:tblGrid>
                <a:gridCol w="3495547">
                  <a:extLst>
                    <a:ext uri="{9D8B030D-6E8A-4147-A177-3AD203B41FA5}">
                      <a16:colId xmlns:a16="http://schemas.microsoft.com/office/drawing/2014/main" val="1465679222"/>
                    </a:ext>
                  </a:extLst>
                </a:gridCol>
                <a:gridCol w="4065716">
                  <a:extLst>
                    <a:ext uri="{9D8B030D-6E8A-4147-A177-3AD203B41FA5}">
                      <a16:colId xmlns:a16="http://schemas.microsoft.com/office/drawing/2014/main" val="648797648"/>
                    </a:ext>
                  </a:extLst>
                </a:gridCol>
              </a:tblGrid>
              <a:tr h="64057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Původní skupiny ZP</a:t>
                      </a: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ZBROJNÍ OPRÁVNĚNÍ</a:t>
                      </a: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500142"/>
                  </a:ext>
                </a:extLst>
              </a:tr>
              <a:tr h="4327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344891"/>
                  </a:ext>
                </a:extLst>
              </a:tr>
              <a:tr h="4327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  <a:endParaRPr kumimoji="0" lang="cs-CZ" alt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OBECNÉ</a:t>
                      </a: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357186"/>
                  </a:ext>
                </a:extLst>
              </a:tr>
              <a:tr h="4327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055330"/>
                  </a:ext>
                </a:extLst>
              </a:tr>
              <a:tr h="4336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ROZŠÍŘENÉ (tedy včetně obecného)</a:t>
                      </a: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58565"/>
                  </a:ext>
                </a:extLst>
              </a:tr>
              <a:tr h="4327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  <a:endParaRPr kumimoji="0" lang="cs-CZ" alt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8" marR="6859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595524"/>
                  </a:ext>
                </a:extLst>
              </a:tr>
            </a:tbl>
          </a:graphicData>
        </a:graphic>
      </p:graphicFrame>
      <p:sp>
        <p:nvSpPr>
          <p:cNvPr id="11" name="Pravá složená závorka 10"/>
          <p:cNvSpPr/>
          <p:nvPr/>
        </p:nvSpPr>
        <p:spPr>
          <a:xfrm>
            <a:off x="4504051" y="3140182"/>
            <a:ext cx="658813" cy="110648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2" name="Pravá složená závorka 11"/>
          <p:cNvSpPr/>
          <p:nvPr/>
        </p:nvSpPr>
        <p:spPr>
          <a:xfrm>
            <a:off x="4549294" y="4388882"/>
            <a:ext cx="568325" cy="79375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46165" y="5501381"/>
            <a:ext cx="813554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endParaRPr lang="cs-CZ" alt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44392" y="5912039"/>
            <a:ext cx="12119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ozšířené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zbrojní oprávnění (pro výkon činnosti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zkušebního komisaře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, pro výkon činnosti hlavního zbrojíře držitele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zbrojní licence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skupiny ZL1 nebo ZL3, a pro skryté nošení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zbraně podléhající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registraci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76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Kategorie zbraní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241571"/>
            <a:ext cx="11417690" cy="5461234"/>
          </a:xfrm>
        </p:spPr>
        <p:txBody>
          <a:bodyPr anchor="ctr">
            <a:norm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alt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arenBoth"/>
              <a:defRPr/>
            </a:pPr>
            <a:endParaRPr lang="cs-CZ" sz="1200" dirty="0">
              <a:cs typeface="Arial" panose="020B0604020202020204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313306"/>
              </p:ext>
            </p:extLst>
          </p:nvPr>
        </p:nvGraphicFramePr>
        <p:xfrm>
          <a:off x="2122488" y="1955649"/>
          <a:ext cx="7021512" cy="18780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19011">
                  <a:extLst>
                    <a:ext uri="{9D8B030D-6E8A-4147-A177-3AD203B41FA5}">
                      <a16:colId xmlns:a16="http://schemas.microsoft.com/office/drawing/2014/main" val="1558124434"/>
                    </a:ext>
                  </a:extLst>
                </a:gridCol>
                <a:gridCol w="3502501">
                  <a:extLst>
                    <a:ext uri="{9D8B030D-6E8A-4147-A177-3AD203B41FA5}">
                      <a16:colId xmlns:a16="http://schemas.microsoft.com/office/drawing/2014/main" val="3759927003"/>
                    </a:ext>
                  </a:extLst>
                </a:gridCol>
              </a:tblGrid>
              <a:tr h="268718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Původní kategorie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Nová kategorie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extLst>
                  <a:ext uri="{0D108BD9-81ED-4DB2-BD59-A6C34878D82A}">
                    <a16:rowId xmlns:a16="http://schemas.microsoft.com/office/drawing/2014/main" val="2032229836"/>
                  </a:ext>
                </a:extLst>
              </a:tr>
              <a:tr h="26821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A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R1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extLst>
                  <a:ext uri="{0D108BD9-81ED-4DB2-BD59-A6C34878D82A}">
                    <a16:rowId xmlns:a16="http://schemas.microsoft.com/office/drawing/2014/main" val="1364690772"/>
                  </a:ext>
                </a:extLst>
              </a:tr>
              <a:tr h="26821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A-I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R2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extLst>
                  <a:ext uri="{0D108BD9-81ED-4DB2-BD59-A6C34878D82A}">
                    <a16:rowId xmlns:a16="http://schemas.microsoft.com/office/drawing/2014/main" val="3358008307"/>
                  </a:ext>
                </a:extLst>
              </a:tr>
              <a:tr h="26821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B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R3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extLst>
                  <a:ext uri="{0D108BD9-81ED-4DB2-BD59-A6C34878D82A}">
                    <a16:rowId xmlns:a16="http://schemas.microsoft.com/office/drawing/2014/main" val="712527855"/>
                  </a:ext>
                </a:extLst>
              </a:tr>
              <a:tr h="26821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C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R4 + tlumič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extLst>
                  <a:ext uri="{0D108BD9-81ED-4DB2-BD59-A6C34878D82A}">
                    <a16:rowId xmlns:a16="http://schemas.microsoft.com/office/drawing/2014/main" val="472617048"/>
                  </a:ext>
                </a:extLst>
              </a:tr>
              <a:tr h="26821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C-I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PO „podléhající</a:t>
                      </a:r>
                      <a:r>
                        <a:rPr lang="cs-CZ" sz="1600" baseline="0" dirty="0" smtClean="0">
                          <a:effectLst/>
                        </a:rPr>
                        <a:t> oznámení“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extLst>
                  <a:ext uri="{0D108BD9-81ED-4DB2-BD59-A6C34878D82A}">
                    <a16:rowId xmlns:a16="http://schemas.microsoft.com/office/drawing/2014/main" val="4134262165"/>
                  </a:ext>
                </a:extLst>
              </a:tr>
              <a:tr h="26821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D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 „nepodléhající</a:t>
                      </a:r>
                      <a:r>
                        <a:rPr lang="cs-CZ" sz="16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oznámení“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5" marR="68595" marT="0" marB="0"/>
                </a:tc>
                <a:extLst>
                  <a:ext uri="{0D108BD9-81ED-4DB2-BD59-A6C34878D82A}">
                    <a16:rowId xmlns:a16="http://schemas.microsoft.com/office/drawing/2014/main" val="2212245399"/>
                  </a:ext>
                </a:extLst>
              </a:tr>
            </a:tbl>
          </a:graphicData>
        </a:graphic>
      </p:graphicFrame>
      <p:sp>
        <p:nvSpPr>
          <p:cNvPr id="15" name="Obdélník 14"/>
          <p:cNvSpPr/>
          <p:nvPr/>
        </p:nvSpPr>
        <p:spPr>
          <a:xfrm>
            <a:off x="4338726" y="3780231"/>
            <a:ext cx="1657350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 lvl="1" algn="ctr" eaLnBrk="1" hangingPunct="1">
              <a:defRPr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střelivo</a:t>
            </a:r>
          </a:p>
        </p:txBody>
      </p:sp>
      <p:sp>
        <p:nvSpPr>
          <p:cNvPr id="16" name="Pravá složená závorka 15"/>
          <p:cNvSpPr/>
          <p:nvPr/>
        </p:nvSpPr>
        <p:spPr>
          <a:xfrm>
            <a:off x="7729538" y="2019327"/>
            <a:ext cx="1554162" cy="981075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9304350" y="2325198"/>
            <a:ext cx="211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cs-CZ" altLang="cs-CZ" dirty="0"/>
              <a:t>podléhající registraci</a:t>
            </a:r>
            <a:endParaRPr lang="cs-CZ" altLang="cs-CZ" dirty="0"/>
          </a:p>
        </p:txBody>
      </p:sp>
      <p:graphicFrame>
        <p:nvGraphicFramePr>
          <p:cNvPr id="18" name="Tabulk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202301"/>
              </p:ext>
            </p:extLst>
          </p:nvPr>
        </p:nvGraphicFramePr>
        <p:xfrm>
          <a:off x="2122488" y="4114082"/>
          <a:ext cx="7367587" cy="2706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5490">
                  <a:extLst>
                    <a:ext uri="{9D8B030D-6E8A-4147-A177-3AD203B41FA5}">
                      <a16:colId xmlns:a16="http://schemas.microsoft.com/office/drawing/2014/main" val="3616814451"/>
                    </a:ext>
                  </a:extLst>
                </a:gridCol>
                <a:gridCol w="4142097">
                  <a:extLst>
                    <a:ext uri="{9D8B030D-6E8A-4147-A177-3AD203B41FA5}">
                      <a16:colId xmlns:a16="http://schemas.microsoft.com/office/drawing/2014/main" val="1897414094"/>
                    </a:ext>
                  </a:extLst>
                </a:gridCol>
              </a:tblGrid>
              <a:tr h="268255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Původní kategorie 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Nová kategorie 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extLst>
                  <a:ext uri="{0D108BD9-81ED-4DB2-BD59-A6C34878D82A}">
                    <a16:rowId xmlns:a16="http://schemas.microsoft.com/office/drawing/2014/main" val="2509949843"/>
                  </a:ext>
                </a:extLst>
              </a:tr>
              <a:tr h="268255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Střelivo </a:t>
                      </a:r>
                      <a:r>
                        <a:rPr lang="cs-CZ" sz="1600" dirty="0" smtClean="0">
                          <a:effectLst/>
                        </a:rPr>
                        <a:t>kat. </a:t>
                      </a:r>
                      <a:r>
                        <a:rPr lang="cs-CZ" sz="1600" dirty="0">
                          <a:effectLst/>
                        </a:rPr>
                        <a:t>A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Střelivo kat. S1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extLst>
                  <a:ext uri="{0D108BD9-81ED-4DB2-BD59-A6C34878D82A}">
                    <a16:rowId xmlns:a16="http://schemas.microsoft.com/office/drawing/2014/main" val="970196121"/>
                  </a:ext>
                </a:extLst>
              </a:tr>
              <a:tr h="268255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Střelivo </a:t>
                      </a:r>
                      <a:r>
                        <a:rPr lang="cs-CZ" sz="1600" dirty="0" smtClean="0">
                          <a:effectLst/>
                        </a:rPr>
                        <a:t>kat. </a:t>
                      </a:r>
                      <a:r>
                        <a:rPr lang="cs-CZ" sz="1600" dirty="0">
                          <a:effectLst/>
                        </a:rPr>
                        <a:t>A-I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Střelivo kat. </a:t>
                      </a:r>
                      <a:r>
                        <a:rPr lang="cs-CZ" sz="1600" dirty="0" smtClean="0">
                          <a:effectLst/>
                        </a:rPr>
                        <a:t>S2 + nadlimitní zásobník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extLst>
                  <a:ext uri="{0D108BD9-81ED-4DB2-BD59-A6C34878D82A}">
                    <a16:rowId xmlns:a16="http://schemas.microsoft.com/office/drawing/2014/main" val="1388232846"/>
                  </a:ext>
                </a:extLst>
              </a:tr>
              <a:tr h="268255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Náboje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Náboje kat. S3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extLst>
                  <a:ext uri="{0D108BD9-81ED-4DB2-BD59-A6C34878D82A}">
                    <a16:rowId xmlns:a16="http://schemas.microsoft.com/office/drawing/2014/main" val="1478591846"/>
                  </a:ext>
                </a:extLst>
              </a:tr>
              <a:tr h="268255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Černý prach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Střelivo kat. S4-Černý prach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extLst>
                  <a:ext uri="{0D108BD9-81ED-4DB2-BD59-A6C34878D82A}">
                    <a16:rowId xmlns:a16="http://schemas.microsoft.com/office/drawing/2014/main" val="1496145210"/>
                  </a:ext>
                </a:extLst>
              </a:tr>
              <a:tr h="268255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Bezdýmný prach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Střelivo kat. S4-Bezdýmný prach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extLst>
                  <a:ext uri="{0D108BD9-81ED-4DB2-BD59-A6C34878D82A}">
                    <a16:rowId xmlns:a16="http://schemas.microsoft.com/office/drawing/2014/main" val="1168561825"/>
                  </a:ext>
                </a:extLst>
              </a:tr>
              <a:tr h="268255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Zápalky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Střelivo kat. S4-Zápalky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extLst>
                  <a:ext uri="{0D108BD9-81ED-4DB2-BD59-A6C34878D82A}">
                    <a16:rowId xmlns:a16="http://schemas.microsoft.com/office/drawing/2014/main" val="3946010756"/>
                  </a:ext>
                </a:extLst>
              </a:tr>
              <a:tr h="292394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---------------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Střelivo kat. S4-Nábojky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extLst>
                  <a:ext uri="{0D108BD9-81ED-4DB2-BD59-A6C34878D82A}">
                    <a16:rowId xmlns:a16="http://schemas.microsoft.com/office/drawing/2014/main" val="1567571336"/>
                  </a:ext>
                </a:extLst>
              </a:tr>
              <a:tr h="53651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----------------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Střelivo kat. S4-Signální náboje, nejvýše ráže 16 mm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4" marR="68574" marT="0" marB="0"/>
                </a:tc>
                <a:extLst>
                  <a:ext uri="{0D108BD9-81ED-4DB2-BD59-A6C34878D82A}">
                    <a16:rowId xmlns:a16="http://schemas.microsoft.com/office/drawing/2014/main" val="3678028229"/>
                  </a:ext>
                </a:extLst>
              </a:tr>
            </a:tbl>
          </a:graphicData>
        </a:graphic>
      </p:graphicFrame>
      <p:sp>
        <p:nvSpPr>
          <p:cNvPr id="19" name="Obdélník 18"/>
          <p:cNvSpPr/>
          <p:nvPr/>
        </p:nvSpPr>
        <p:spPr>
          <a:xfrm>
            <a:off x="4435563" y="1554957"/>
            <a:ext cx="1463675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lvl="1" algn="ctr" eaLnBrk="1" hangingPunct="1">
              <a:defRPr/>
            </a:pPr>
            <a:r>
              <a:rPr lang="cs-CZ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zbraně</a:t>
            </a:r>
          </a:p>
        </p:txBody>
      </p:sp>
    </p:spTree>
    <p:extLst>
      <p:ext uri="{BB962C8B-B14F-4D97-AF65-F5344CB8AC3E}">
        <p14:creationId xmlns:p14="http://schemas.microsoft.com/office/powerpoint/2010/main" val="57744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a vedlejší držitel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661019"/>
            <a:ext cx="11417690" cy="5196981"/>
          </a:xfrm>
        </p:spPr>
        <p:txBody>
          <a:bodyPr anchor="ctr"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držitel zbraně - osoba, které byla tato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zbraň zaregistrována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Hlavní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držitel zbraně může požádat krajské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ředitelství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policie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aby do CRZ k jeho konkrétní zbrani 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podléhající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registraci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zapsal jednoho nebo více vedlejších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držitelů zbraně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Vedlejší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držitel zbraně může být pouze osoba, která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je oprávněna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souladu s danou zbraní nakládat a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souhlasí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08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Přenechání zbraně § 78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320699"/>
            <a:ext cx="11417690" cy="5537301"/>
          </a:xfrm>
        </p:spPr>
        <p:txBody>
          <a:bodyPr anchor="ctr"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přenechání je dočasné umožnění jiné osobě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samostatně nakládat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se zbraní nebo střelivem osoby, která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je přenechává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osoba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musí mít odpovídají oprávnění podle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kategorie přenechávané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zbraně (ZO + případně výjimku, povolení….)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–&gt; </a:t>
            </a: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vedlejší držitel;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–&gt; </a:t>
            </a:r>
            <a:r>
              <a:rPr lang="pt-B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zbraně R4 lze „půjčovat“ i nadále, max na 30 </a:t>
            </a:r>
            <a:r>
              <a:rPr lang="pt-B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dní</a:t>
            </a:r>
            <a:endParaRPr lang="cs-CZ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paintballová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airsoftová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zbraň nebo plynová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zbraň kategorie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NO, lze přenechat osobě starší 15 let,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pokud souhlasí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zákonný zástupce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48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599" y="294539"/>
            <a:ext cx="9895951" cy="731622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Zabezpečení zbraní § 83</a:t>
            </a:r>
            <a:endParaRPr lang="cs-CZ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9351" y="1320699"/>
            <a:ext cx="11417690" cy="553730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400" u="sng" dirty="0">
                <a:latin typeface="Arial" panose="020B0604020202020204" pitchFamily="34" charset="0"/>
                <a:cs typeface="Arial" panose="020B0604020202020204" pitchFamily="34" charset="0"/>
              </a:rPr>
              <a:t>Obdobně jako doposud</a:t>
            </a:r>
          </a:p>
          <a:p>
            <a:pPr marL="0" indent="0">
              <a:buNone/>
            </a:pPr>
            <a:r>
              <a:rPr lang="cs-CZ" sz="2400" u="sng" dirty="0">
                <a:latin typeface="Arial" panose="020B0604020202020204" pitchFamily="34" charset="0"/>
                <a:cs typeface="Arial" panose="020B0604020202020204" pitchFamily="34" charset="0"/>
              </a:rPr>
              <a:t>Nově možnost uložit zbraně krátkodobě v autě: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zbraně kategorie R1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víc jak 4 hodiny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uzamykatelný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plastový nebo kovový kufr nebo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obdobná schránka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- z venku není vidět,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upevněna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ke karoserii vozidla; nelze otevřít nebo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oddělit od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karoserie bez použití dílenského nářadí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okna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uzavřena a vozidlo uzamčeno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zbraň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nenabitá, střelivo odděleně od zbraně</a:t>
            </a: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83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9427</TotalTime>
  <Words>1725</Words>
  <Application>Microsoft Office PowerPoint</Application>
  <PresentationFormat>Širokoúhlá obrazovka</PresentationFormat>
  <Paragraphs>238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Motiv Office</vt:lpstr>
      <vt:lpstr>Krajské ředitelství policie ČR Pardubického kraje, Odbor služby pro zbraně a bezpečnostní materiál</vt:lpstr>
      <vt:lpstr>Hlavní změny zákonů</vt:lpstr>
      <vt:lpstr>Další legislativní změny</vt:lpstr>
      <vt:lpstr>Hlavní změny</vt:lpstr>
      <vt:lpstr>Zbrojní oprávnění</vt:lpstr>
      <vt:lpstr>Kategorie zbraní</vt:lpstr>
      <vt:lpstr>Hlavní a vedlejší držitel</vt:lpstr>
      <vt:lpstr>Přenechání zbraně § 78</vt:lpstr>
      <vt:lpstr>Zabezpečení zbraní § 83</vt:lpstr>
      <vt:lpstr>Evropský zbrojní pas § 102</vt:lpstr>
      <vt:lpstr>Prokazování oprávnění § 146</vt:lpstr>
      <vt:lpstr>Zbrojní list § 147</vt:lpstr>
      <vt:lpstr>Prokazování oprávnění</vt:lpstr>
      <vt:lpstr>Formuláře</vt:lpstr>
      <vt:lpstr>Cena vydání zbrojního listu</vt:lpstr>
      <vt:lpstr>Správní poplatky</vt:lpstr>
      <vt:lpstr>Prodloužení zbrojního oprávnění</vt:lpstr>
      <vt:lpstr>Zánik trestnosti nedovoleného ozbrojování (amnestie)</vt:lpstr>
      <vt:lpstr>Myslivecká stráž § 14 zákona o myslivosti</vt:lpstr>
      <vt:lpstr>Zakázané způsoby lovu dle zákona o myslivosti</vt:lpstr>
      <vt:lpstr>Kontakty na kontaktní místa OSZBM Pardubického kraje</vt:lpstr>
      <vt:lpstr>V případě jakékoliv dotazu nebo v případě žádosti o součinnost nás kontaktujte na uvedených kontaktech.</vt:lpstr>
    </vt:vector>
  </TitlesOfParts>
  <Company>Policie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Krajské ředitelství policie ČR Pardubického kraje, Odbor služby pro zbraně a bezpečnostní materiál</dc:title>
  <dc:creator>CALDA Luboš</dc:creator>
  <cp:lastModifiedBy>CALDA Luboš</cp:lastModifiedBy>
  <cp:revision>61</cp:revision>
  <dcterms:created xsi:type="dcterms:W3CDTF">2019-02-21T06:17:10Z</dcterms:created>
  <dcterms:modified xsi:type="dcterms:W3CDTF">2026-03-25T07:53:51Z</dcterms:modified>
</cp:coreProperties>
</file>